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337" r:id="rId3"/>
    <p:sldId id="332" r:id="rId4"/>
    <p:sldId id="290" r:id="rId5"/>
    <p:sldId id="322" r:id="rId6"/>
    <p:sldId id="335" r:id="rId7"/>
    <p:sldId id="333" r:id="rId8"/>
    <p:sldId id="334" r:id="rId9"/>
    <p:sldId id="327" r:id="rId10"/>
    <p:sldId id="328" r:id="rId11"/>
    <p:sldId id="329" r:id="rId12"/>
    <p:sldId id="330" r:id="rId13"/>
    <p:sldId id="331" r:id="rId14"/>
    <p:sldId id="336" r:id="rId15"/>
    <p:sldId id="281" r:id="rId16"/>
    <p:sldId id="305" r:id="rId17"/>
    <p:sldId id="276" r:id="rId18"/>
    <p:sldId id="307" r:id="rId19"/>
    <p:sldId id="294" r:id="rId20"/>
    <p:sldId id="309" r:id="rId21"/>
    <p:sldId id="308" r:id="rId22"/>
    <p:sldId id="313" r:id="rId23"/>
    <p:sldId id="304" r:id="rId24"/>
    <p:sldId id="295" r:id="rId25"/>
    <p:sldId id="277" r:id="rId26"/>
    <p:sldId id="285" r:id="rId27"/>
    <p:sldId id="266" r:id="rId28"/>
    <p:sldId id="268" r:id="rId29"/>
    <p:sldId id="341" r:id="rId30"/>
    <p:sldId id="318" r:id="rId31"/>
    <p:sldId id="271" r:id="rId32"/>
    <p:sldId id="311" r:id="rId33"/>
    <p:sldId id="319" r:id="rId34"/>
    <p:sldId id="320" r:id="rId35"/>
    <p:sldId id="260" r:id="rId36"/>
    <p:sldId id="303" r:id="rId37"/>
    <p:sldId id="312" r:id="rId38"/>
    <p:sldId id="310" r:id="rId39"/>
    <p:sldId id="302" r:id="rId40"/>
    <p:sldId id="338" r:id="rId41"/>
    <p:sldId id="273" r:id="rId42"/>
    <p:sldId id="299" r:id="rId43"/>
    <p:sldId id="257" r:id="rId44"/>
    <p:sldId id="301" r:id="rId45"/>
    <p:sldId id="289" r:id="rId46"/>
    <p:sldId id="326" r:id="rId47"/>
    <p:sldId id="339" r:id="rId48"/>
    <p:sldId id="321" r:id="rId49"/>
    <p:sldId id="262" r:id="rId50"/>
    <p:sldId id="340" r:id="rId51"/>
    <p:sldId id="323" r:id="rId52"/>
    <p:sldId id="34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8" d="100"/>
          <a:sy n="78" d="100"/>
        </p:scale>
        <p:origin x="160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B1DEFA8C-F947-479F-BE07-76B6B3F80BF1}" type="slidenum">
              <a:rPr lang="tr-TR" smtClean="0"/>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44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55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83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61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12090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40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33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7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6940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92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9429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09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83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62965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53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9697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F75050-0E15-4C5B-92B0-66D068882F1F}" type="datetimeFigureOut">
              <a:rPr lang="tr-TR" smtClean="0"/>
              <a:pPr/>
              <a:t>25.05.2023</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DEFA8C-F947-479F-BE07-76B6B3F80BF1}" type="slidenum">
              <a:rPr lang="tr-TR" smtClean="0"/>
              <a:pPr/>
              <a:t>‹#›</a:t>
            </a:fld>
            <a:endParaRPr lang="tr-TR"/>
          </a:p>
        </p:txBody>
      </p:sp>
      <p:pic>
        <p:nvPicPr>
          <p:cNvPr id="12" name="Resim 11">
            <a:extLst>
              <a:ext uri="{FF2B5EF4-FFF2-40B4-BE49-F238E27FC236}">
                <a16:creationId xmlns:a16="http://schemas.microsoft.com/office/drawing/2014/main" id="{5C56DB99-3CEB-48C5-9CB8-27BB408BCA1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543535" y="277034"/>
            <a:ext cx="2581950" cy="2213100"/>
          </a:xfrm>
          <a:prstGeom prst="rect">
            <a:avLst/>
          </a:prstGeom>
        </p:spPr>
      </p:pic>
    </p:spTree>
    <p:extLst>
      <p:ext uri="{BB962C8B-B14F-4D97-AF65-F5344CB8AC3E}">
        <p14:creationId xmlns:p14="http://schemas.microsoft.com/office/powerpoint/2010/main" val="3034813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twitter.com/KozlukAihl" TargetMode="External"/><Relationship Id="rId2" Type="http://schemas.openxmlformats.org/officeDocument/2006/relationships/hyperlink" Target="https://kozlukimamhatip.meb.k12.tr/" TargetMode="External"/><Relationship Id="rId1" Type="http://schemas.openxmlformats.org/officeDocument/2006/relationships/slideLayout" Target="../slideLayouts/slideLayout2.xml"/><Relationship Id="rId4" Type="http://schemas.openxmlformats.org/officeDocument/2006/relationships/hyperlink" Target="https://www.instagram.com/kozlukanadoluihl/?hl=t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BFF09FB8-81AE-4561-9B69-81ACC609FD85}"/>
              </a:ext>
            </a:extLst>
          </p:cNvPr>
          <p:cNvSpPr txBox="1"/>
          <p:nvPr/>
        </p:nvSpPr>
        <p:spPr>
          <a:xfrm>
            <a:off x="3275856" y="3789040"/>
            <a:ext cx="3096344" cy="369332"/>
          </a:xfrm>
          <a:prstGeom prst="rect">
            <a:avLst/>
          </a:prstGeom>
          <a:noFill/>
        </p:spPr>
        <p:txBody>
          <a:bodyPr wrap="square" rtlCol="0">
            <a:spAutoFit/>
          </a:bodyPr>
          <a:lstStyle/>
          <a:p>
            <a:r>
              <a:rPr lang="tr-TR" b="1" dirty="0"/>
              <a:t>KOZLUK /BATMAN</a:t>
            </a:r>
          </a:p>
        </p:txBody>
      </p:sp>
      <p:sp>
        <p:nvSpPr>
          <p:cNvPr id="4" name="Metin kutusu 3">
            <a:extLst>
              <a:ext uri="{FF2B5EF4-FFF2-40B4-BE49-F238E27FC236}">
                <a16:creationId xmlns:a16="http://schemas.microsoft.com/office/drawing/2014/main" id="{2F7C2FAB-1805-4506-9CE4-0F799571D7BD}"/>
              </a:ext>
            </a:extLst>
          </p:cNvPr>
          <p:cNvSpPr txBox="1"/>
          <p:nvPr/>
        </p:nvSpPr>
        <p:spPr>
          <a:xfrm>
            <a:off x="1727684" y="1942817"/>
            <a:ext cx="5688632" cy="1384995"/>
          </a:xfrm>
          <a:prstGeom prst="rect">
            <a:avLst/>
          </a:prstGeom>
          <a:noFill/>
        </p:spPr>
        <p:txBody>
          <a:bodyPr wrap="square" rtlCol="0">
            <a:spAutoFit/>
          </a:bodyPr>
          <a:lstStyle/>
          <a:p>
            <a:pPr algn="ctr"/>
            <a:r>
              <a:rPr lang="tr-TR" sz="2800" b="1" dirty="0"/>
              <a:t>KOZLUK ANADOLU</a:t>
            </a:r>
          </a:p>
          <a:p>
            <a:pPr algn="ctr"/>
            <a:r>
              <a:rPr lang="tr-TR" sz="2800" b="1" dirty="0"/>
              <a:t> İMAM HATİP LİSESİ TANITIM SUNUSU</a:t>
            </a:r>
          </a:p>
        </p:txBody>
      </p:sp>
      <p:pic>
        <p:nvPicPr>
          <p:cNvPr id="14" name="Resim 13">
            <a:extLst>
              <a:ext uri="{FF2B5EF4-FFF2-40B4-BE49-F238E27FC236}">
                <a16:creationId xmlns:a16="http://schemas.microsoft.com/office/drawing/2014/main" id="{51A274EB-A5FB-4472-9746-A3C19BBE4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6" y="1237899"/>
            <a:ext cx="5112568" cy="4382201"/>
          </a:xfrm>
          <a:prstGeom prst="rect">
            <a:avLst/>
          </a:prstGeom>
        </p:spPr>
      </p:pic>
      <p:sp>
        <p:nvSpPr>
          <p:cNvPr id="15" name="Metin kutusu 14">
            <a:extLst>
              <a:ext uri="{FF2B5EF4-FFF2-40B4-BE49-F238E27FC236}">
                <a16:creationId xmlns:a16="http://schemas.microsoft.com/office/drawing/2014/main" id="{6719570A-1C80-4FAF-B8A9-F892672A1F88}"/>
              </a:ext>
            </a:extLst>
          </p:cNvPr>
          <p:cNvSpPr txBox="1"/>
          <p:nvPr/>
        </p:nvSpPr>
        <p:spPr>
          <a:xfrm flipH="1">
            <a:off x="2092835" y="4686339"/>
            <a:ext cx="5462385" cy="369332"/>
          </a:xfrm>
          <a:prstGeom prst="rect">
            <a:avLst/>
          </a:prstGeom>
          <a:noFill/>
        </p:spPr>
        <p:txBody>
          <a:bodyPr wrap="square" rtlCol="0">
            <a:spAutoFit/>
          </a:bodyPr>
          <a:lstStyle/>
          <a:p>
            <a:r>
              <a:rPr lang="tr-TR" dirty="0"/>
              <a:t>KOZADAN KELEBEĞE İNANÇLI NESİLLER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Sayısal Bölümü Derslerimiz</a:t>
            </a:r>
          </a:p>
        </p:txBody>
      </p:sp>
      <p:sp>
        <p:nvSpPr>
          <p:cNvPr id="5" name="4 İçerik Yer Tutucusu"/>
          <p:cNvSpPr>
            <a:spLocks noGrp="1"/>
          </p:cNvSpPr>
          <p:nvPr>
            <p:ph idx="1"/>
          </p:nvPr>
        </p:nvSpPr>
        <p:spPr/>
        <p:txBody>
          <a:bodyPr>
            <a:normAutofit fontScale="92500" lnSpcReduction="20000"/>
          </a:bodyPr>
          <a:lstStyle/>
          <a:p>
            <a:r>
              <a:rPr lang="tr-TR" dirty="0"/>
              <a:t>TÜRK DİLİ VE EDEBİYATI 5 Saat</a:t>
            </a:r>
          </a:p>
          <a:p>
            <a:r>
              <a:rPr lang="tr-TR" dirty="0"/>
              <a:t>İNKILAP TARİHİ 2 Saat</a:t>
            </a:r>
          </a:p>
          <a:p>
            <a:r>
              <a:rPr lang="tr-TR" dirty="0"/>
              <a:t>MATEMATİK 6 Saat</a:t>
            </a:r>
          </a:p>
          <a:p>
            <a:r>
              <a:rPr lang="tr-TR" dirty="0"/>
              <a:t>FİZİK 4 Saat</a:t>
            </a:r>
          </a:p>
          <a:p>
            <a:r>
              <a:rPr lang="tr-TR" dirty="0"/>
              <a:t>KİMYA 4 Saat</a:t>
            </a:r>
          </a:p>
          <a:p>
            <a:r>
              <a:rPr lang="tr-TR" dirty="0"/>
              <a:t>BİYOLOJİ 2 Saat</a:t>
            </a:r>
          </a:p>
          <a:p>
            <a:r>
              <a:rPr lang="tr-TR" dirty="0"/>
              <a:t>YABANCI DİL 2 Saat</a:t>
            </a:r>
          </a:p>
          <a:p>
            <a:r>
              <a:rPr lang="tr-TR" dirty="0"/>
              <a:t>FELSEFE GRUBU 2 Saat</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a:t>Sosyal Bilimler Bölümü Derslerimiz</a:t>
            </a:r>
          </a:p>
        </p:txBody>
      </p:sp>
      <p:sp>
        <p:nvSpPr>
          <p:cNvPr id="5" name="4 İçerik Yer Tutucusu"/>
          <p:cNvSpPr>
            <a:spLocks noGrp="1"/>
          </p:cNvSpPr>
          <p:nvPr>
            <p:ph idx="1"/>
          </p:nvPr>
        </p:nvSpPr>
        <p:spPr/>
        <p:txBody>
          <a:bodyPr>
            <a:normAutofit lnSpcReduction="10000"/>
          </a:bodyPr>
          <a:lstStyle/>
          <a:p>
            <a:r>
              <a:rPr lang="tr-TR" dirty="0"/>
              <a:t>TÜRK DİLİ VE EDEBİYATI 10 Saat</a:t>
            </a:r>
          </a:p>
          <a:p>
            <a:r>
              <a:rPr lang="tr-TR" dirty="0"/>
              <a:t>TARİH 4 Saat</a:t>
            </a:r>
          </a:p>
          <a:p>
            <a:r>
              <a:rPr lang="tr-TR" dirty="0"/>
              <a:t>COĞRAFYA 4 Saat </a:t>
            </a:r>
          </a:p>
          <a:p>
            <a:r>
              <a:rPr lang="tr-TR" dirty="0"/>
              <a:t>MATEMATİK 4 Saat</a:t>
            </a:r>
          </a:p>
          <a:p>
            <a:r>
              <a:rPr lang="tr-TR" dirty="0"/>
              <a:t>İNKİLAP TARİHİ 2 Saat</a:t>
            </a:r>
          </a:p>
          <a:p>
            <a:r>
              <a:rPr lang="tr-TR" dirty="0"/>
              <a:t>YABANCI DİL 2 Saat</a:t>
            </a:r>
          </a:p>
          <a:p>
            <a:r>
              <a:rPr lang="tr-TR" dirty="0"/>
              <a:t>FELSEFE GRUBU 2 Saat</a:t>
            </a:r>
          </a:p>
          <a:p>
            <a:endParaRPr lang="tr-TR"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a:t>Eşit Ağırlık Bölümü Derslerimiz</a:t>
            </a:r>
          </a:p>
        </p:txBody>
      </p:sp>
      <p:sp>
        <p:nvSpPr>
          <p:cNvPr id="5" name="4 İçerik Yer Tutucusu"/>
          <p:cNvSpPr>
            <a:spLocks noGrp="1"/>
          </p:cNvSpPr>
          <p:nvPr>
            <p:ph idx="1"/>
          </p:nvPr>
        </p:nvSpPr>
        <p:spPr/>
        <p:txBody>
          <a:bodyPr>
            <a:normAutofit lnSpcReduction="10000"/>
          </a:bodyPr>
          <a:lstStyle/>
          <a:p>
            <a:r>
              <a:rPr lang="tr-TR" dirty="0"/>
              <a:t>TÜRK DİLİ VE EDEBİYATI 10 Saat</a:t>
            </a:r>
          </a:p>
          <a:p>
            <a:r>
              <a:rPr lang="tr-TR" dirty="0"/>
              <a:t>TARİH 2 Saat</a:t>
            </a:r>
          </a:p>
          <a:p>
            <a:r>
              <a:rPr lang="tr-TR" dirty="0"/>
              <a:t>COĞRAFYA 4 Saat </a:t>
            </a:r>
          </a:p>
          <a:p>
            <a:r>
              <a:rPr lang="tr-TR" dirty="0"/>
              <a:t>MATEMATİK 6 Saat</a:t>
            </a:r>
          </a:p>
          <a:p>
            <a:r>
              <a:rPr lang="tr-TR" dirty="0"/>
              <a:t>İNKILAP TARİHİ 2 Saat</a:t>
            </a:r>
          </a:p>
          <a:p>
            <a:r>
              <a:rPr lang="tr-TR" dirty="0"/>
              <a:t>YABANCI DİL 2 Saat</a:t>
            </a:r>
          </a:p>
          <a:p>
            <a:r>
              <a:rPr lang="tr-TR" dirty="0"/>
              <a:t>FELSEFE GRUBU 2 Saat</a:t>
            </a:r>
          </a:p>
          <a:p>
            <a:endParaRPr lang="tr-TR"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a:t>Yabancı Dil Bölümü Derslerimiz</a:t>
            </a:r>
          </a:p>
        </p:txBody>
      </p:sp>
      <p:sp>
        <p:nvSpPr>
          <p:cNvPr id="5" name="4 İçerik Yer Tutucusu"/>
          <p:cNvSpPr>
            <a:spLocks noGrp="1"/>
          </p:cNvSpPr>
          <p:nvPr>
            <p:ph idx="1"/>
          </p:nvPr>
        </p:nvSpPr>
        <p:spPr/>
        <p:txBody>
          <a:bodyPr>
            <a:normAutofit lnSpcReduction="10000"/>
          </a:bodyPr>
          <a:lstStyle/>
          <a:p>
            <a:r>
              <a:rPr lang="tr-TR" dirty="0"/>
              <a:t>TÜRK DİLİ VE EDEBİYATI 8 Saat</a:t>
            </a:r>
          </a:p>
          <a:p>
            <a:r>
              <a:rPr lang="tr-TR" dirty="0"/>
              <a:t>SEÇMELİ İNGİLİZCE 10 Saat</a:t>
            </a:r>
          </a:p>
          <a:p>
            <a:r>
              <a:rPr lang="tr-TR" dirty="0"/>
              <a:t>İNGİLİZ EDEBİYATI 2 Saat </a:t>
            </a:r>
          </a:p>
          <a:p>
            <a:r>
              <a:rPr lang="tr-TR" dirty="0"/>
              <a:t>MATEMATİK 2 Saat</a:t>
            </a:r>
          </a:p>
          <a:p>
            <a:r>
              <a:rPr lang="tr-TR" dirty="0"/>
              <a:t>İNKILAP TARİHİ 2 Saat</a:t>
            </a:r>
          </a:p>
          <a:p>
            <a:r>
              <a:rPr lang="tr-TR" dirty="0"/>
              <a:t>İNGİLİZCE 2 Saat</a:t>
            </a:r>
          </a:p>
          <a:p>
            <a:r>
              <a:rPr lang="tr-TR" dirty="0"/>
              <a:t>FELSEFE GRUBU 2 Saat</a:t>
            </a:r>
          </a:p>
          <a:p>
            <a:endParaRPr lang="tr-TR"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CBC041-53B6-40A0-A6EE-FAC9B55A14B5}"/>
              </a:ext>
            </a:extLst>
          </p:cNvPr>
          <p:cNvSpPr>
            <a:spLocks noGrp="1"/>
          </p:cNvSpPr>
          <p:nvPr>
            <p:ph type="title"/>
          </p:nvPr>
        </p:nvSpPr>
        <p:spPr/>
        <p:txBody>
          <a:bodyPr>
            <a:normAutofit/>
          </a:bodyPr>
          <a:lstStyle/>
          <a:p>
            <a:r>
              <a:rPr lang="tr-TR" sz="3600" dirty="0"/>
              <a:t>Kaynak Desteği</a:t>
            </a:r>
          </a:p>
        </p:txBody>
      </p:sp>
      <p:sp>
        <p:nvSpPr>
          <p:cNvPr id="3" name="İçerik Yer Tutucusu 2">
            <a:extLst>
              <a:ext uri="{FF2B5EF4-FFF2-40B4-BE49-F238E27FC236}">
                <a16:creationId xmlns:a16="http://schemas.microsoft.com/office/drawing/2014/main" id="{917E1F67-40A2-41D7-9FDA-9CC376FAD1B3}"/>
              </a:ext>
            </a:extLst>
          </p:cNvPr>
          <p:cNvSpPr>
            <a:spLocks noGrp="1"/>
          </p:cNvSpPr>
          <p:nvPr>
            <p:ph idx="1"/>
          </p:nvPr>
        </p:nvSpPr>
        <p:spPr/>
        <p:txBody>
          <a:bodyPr/>
          <a:lstStyle/>
          <a:p>
            <a:pPr marL="0" indent="0">
              <a:buNone/>
            </a:pPr>
            <a:r>
              <a:rPr lang="tr-TR" dirty="0"/>
              <a:t>9. Sınıf öğrencilerimize kaynak desteği sağlanmaktadır. </a:t>
            </a:r>
          </a:p>
        </p:txBody>
      </p:sp>
      <p:pic>
        <p:nvPicPr>
          <p:cNvPr id="4" name="4 İçerik Yer Tutucusu" descr="WhatsApp Image 2021-05-25 at 19.13.21.jpeg">
            <a:extLst>
              <a:ext uri="{FF2B5EF4-FFF2-40B4-BE49-F238E27FC236}">
                <a16:creationId xmlns:a16="http://schemas.microsoft.com/office/drawing/2014/main" id="{9DFDC31B-F2E5-4177-ABA3-D8DC19D585E7}"/>
              </a:ext>
            </a:extLst>
          </p:cNvPr>
          <p:cNvPicPr>
            <a:picLocks noChangeAspect="1"/>
          </p:cNvPicPr>
          <p:nvPr/>
        </p:nvPicPr>
        <p:blipFill>
          <a:blip r:embed="rId2" cstate="print"/>
          <a:stretch>
            <a:fillRect/>
          </a:stretch>
        </p:blipFill>
        <p:spPr>
          <a:xfrm>
            <a:off x="3279096" y="3068960"/>
            <a:ext cx="2585809" cy="2722687"/>
          </a:xfrm>
          <a:prstGeom prst="rect">
            <a:avLst/>
          </a:prstGeom>
        </p:spPr>
      </p:pic>
    </p:spTree>
    <p:extLst>
      <p:ext uri="{BB962C8B-B14F-4D97-AF65-F5344CB8AC3E}">
        <p14:creationId xmlns:p14="http://schemas.microsoft.com/office/powerpoint/2010/main" val="155470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a:t>Kaynak Desteği</a:t>
            </a:r>
          </a:p>
        </p:txBody>
      </p:sp>
      <p:pic>
        <p:nvPicPr>
          <p:cNvPr id="5" name="4 İçerik Yer Tutucusu" descr="WhatsApp Image 2021-05-25 at 19.13.09.jpeg"/>
          <p:cNvPicPr>
            <a:picLocks noGrp="1" noChangeAspect="1"/>
          </p:cNvPicPr>
          <p:nvPr>
            <p:ph idx="1"/>
          </p:nvPr>
        </p:nvPicPr>
        <p:blipFill>
          <a:blip r:embed="rId2" cstate="print"/>
          <a:stretch>
            <a:fillRect/>
          </a:stretch>
        </p:blipFill>
        <p:spPr>
          <a:xfrm>
            <a:off x="2483768" y="3140968"/>
            <a:ext cx="4176464" cy="3134958"/>
          </a:xfrm>
        </p:spPr>
      </p:pic>
      <p:sp>
        <p:nvSpPr>
          <p:cNvPr id="3" name="Metin kutusu 2">
            <a:extLst>
              <a:ext uri="{FF2B5EF4-FFF2-40B4-BE49-F238E27FC236}">
                <a16:creationId xmlns:a16="http://schemas.microsoft.com/office/drawing/2014/main" id="{4719A398-C05C-43E2-BA3A-EC622AEA19F2}"/>
              </a:ext>
            </a:extLst>
          </p:cNvPr>
          <p:cNvSpPr txBox="1"/>
          <p:nvPr/>
        </p:nvSpPr>
        <p:spPr>
          <a:xfrm>
            <a:off x="1259632" y="2420888"/>
            <a:ext cx="6984776" cy="461665"/>
          </a:xfrm>
          <a:prstGeom prst="rect">
            <a:avLst/>
          </a:prstGeom>
          <a:noFill/>
        </p:spPr>
        <p:txBody>
          <a:bodyPr wrap="square" rtlCol="0">
            <a:spAutoFit/>
          </a:bodyPr>
          <a:lstStyle/>
          <a:p>
            <a:r>
              <a:rPr lang="tr-TR" sz="2400" dirty="0"/>
              <a:t>Öğrencilerimize </a:t>
            </a:r>
            <a:r>
              <a:rPr lang="tr-TR" sz="2400" dirty="0" err="1"/>
              <a:t>Tyt-Ayt</a:t>
            </a:r>
            <a:r>
              <a:rPr lang="tr-TR" sz="2400" dirty="0"/>
              <a:t> Kaynak Desteği sağlamaktadır.</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Deneme sınavlarımızla öğrencilerimizin kendilerini sınamaları sağlanmaktadır.</a:t>
            </a:r>
          </a:p>
        </p:txBody>
      </p:sp>
      <p:pic>
        <p:nvPicPr>
          <p:cNvPr id="29698" name="Picture 2"/>
          <p:cNvPicPr>
            <a:picLocks noGrp="1" noChangeAspect="1" noChangeArrowheads="1"/>
          </p:cNvPicPr>
          <p:nvPr>
            <p:ph idx="1"/>
          </p:nvPr>
        </p:nvPicPr>
        <p:blipFill>
          <a:blip r:embed="rId2" cstate="print"/>
          <a:stretch>
            <a:fillRect/>
          </a:stretch>
        </p:blipFill>
        <p:spPr bwMode="auto">
          <a:xfrm>
            <a:off x="1513858" y="2490788"/>
            <a:ext cx="6124222"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diamond(in)">
                                      <p:cBhvr>
                                        <p:cTn id="11"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Laboratuvar ortamında deneyler yapılarak bilgiler pekiştirilmektedir.</a:t>
            </a:r>
          </a:p>
        </p:txBody>
      </p:sp>
      <p:pic>
        <p:nvPicPr>
          <p:cNvPr id="21506" name="Picture 2" descr="C:\Users\BEYAZ\Desktop\veli toplantısı\labaratuvar.jpg"/>
          <p:cNvPicPr>
            <a:picLocks noChangeAspect="1" noChangeArrowheads="1"/>
          </p:cNvPicPr>
          <p:nvPr/>
        </p:nvPicPr>
        <p:blipFill>
          <a:blip r:embed="rId2" cstate="print"/>
          <a:srcRect/>
          <a:stretch>
            <a:fillRect/>
          </a:stretch>
        </p:blipFill>
        <p:spPr bwMode="auto">
          <a:xfrm>
            <a:off x="1691680" y="2492896"/>
            <a:ext cx="5760640" cy="3528393"/>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Okul kütüphanemiz öğrencilerimize en iyi katkıyı sağlamak için kullanıma açıktır.</a:t>
            </a:r>
          </a:p>
        </p:txBody>
      </p:sp>
      <p:pic>
        <p:nvPicPr>
          <p:cNvPr id="5" name="4 İçerik Yer Tutucusu" descr="kütüphane.jpg"/>
          <p:cNvPicPr>
            <a:picLocks noGrp="1" noChangeAspect="1"/>
          </p:cNvPicPr>
          <p:nvPr>
            <p:ph idx="1"/>
          </p:nvPr>
        </p:nvPicPr>
        <p:blipFill>
          <a:blip r:embed="rId2" cstate="print"/>
          <a:stretch>
            <a:fillRect/>
          </a:stretch>
        </p:blipFill>
        <p:spPr>
          <a:xfrm>
            <a:off x="1513858" y="2490788"/>
            <a:ext cx="6124222" cy="3444875"/>
          </a:xfrm>
        </p:spPr>
      </p:pic>
    </p:spTree>
  </p:cSld>
  <p:clrMapOvr>
    <a:masterClrMapping/>
  </p:clrMapOvr>
  <p:transition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Bireyi bir bütün ve sağlıklı yetiştirmek adına tenis ve spor odamız kullanıma açıktır.</a:t>
            </a:r>
          </a:p>
        </p:txBody>
      </p:sp>
      <p:pic>
        <p:nvPicPr>
          <p:cNvPr id="39938" name="Picture 2" descr="C:\Users\BEYAZ\Desktop\veli toplantısı\tenis odası.jpg"/>
          <p:cNvPicPr>
            <a:picLocks noChangeAspect="1" noChangeArrowheads="1"/>
          </p:cNvPicPr>
          <p:nvPr/>
        </p:nvPicPr>
        <p:blipFill>
          <a:blip r:embed="rId2" cstate="print"/>
          <a:srcRect/>
          <a:stretch>
            <a:fillRect/>
          </a:stretch>
        </p:blipFill>
        <p:spPr bwMode="auto">
          <a:xfrm>
            <a:off x="1943708" y="2420888"/>
            <a:ext cx="5076564" cy="3807423"/>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6A414-1187-4D66-B685-9231FC597038}"/>
              </a:ext>
            </a:extLst>
          </p:cNvPr>
          <p:cNvSpPr>
            <a:spLocks noGrp="1"/>
          </p:cNvSpPr>
          <p:nvPr>
            <p:ph type="title"/>
          </p:nvPr>
        </p:nvSpPr>
        <p:spPr/>
        <p:txBody>
          <a:bodyPr>
            <a:normAutofit/>
          </a:bodyPr>
          <a:lstStyle/>
          <a:p>
            <a:r>
              <a:rPr lang="tr-TR" i="0" u="none" strike="noStrike" dirty="0">
                <a:solidFill>
                  <a:schemeClr val="tx1"/>
                </a:solidFill>
                <a:effectLst/>
              </a:rPr>
              <a:t>Anadolu İmam Hatip Liselerinde:</a:t>
            </a:r>
            <a:endParaRPr lang="tr-TR" dirty="0"/>
          </a:p>
        </p:txBody>
      </p:sp>
      <p:sp>
        <p:nvSpPr>
          <p:cNvPr id="4" name="İçerik Yer Tutucusu 3">
            <a:extLst>
              <a:ext uri="{FF2B5EF4-FFF2-40B4-BE49-F238E27FC236}">
                <a16:creationId xmlns:a16="http://schemas.microsoft.com/office/drawing/2014/main" id="{CFCEF739-D5CD-4396-A5B6-9BD2E6E48AF3}"/>
              </a:ext>
            </a:extLst>
          </p:cNvPr>
          <p:cNvSpPr>
            <a:spLocks noGrp="1"/>
          </p:cNvSpPr>
          <p:nvPr>
            <p:ph idx="1"/>
          </p:nvPr>
        </p:nvSpPr>
        <p:spPr/>
        <p:txBody>
          <a:bodyPr/>
          <a:lstStyle/>
          <a:p>
            <a:pPr marL="0" indent="0">
              <a:buNone/>
            </a:pPr>
            <a:r>
              <a:rPr lang="tr-TR" i="0" u="none" strike="noStrike" dirty="0">
                <a:solidFill>
                  <a:schemeClr val="tx1"/>
                </a:solidFill>
                <a:effectLst/>
              </a:rPr>
              <a:t>Akademik eğitim yanı sıra Temel Dini Bilgilerle yoğurulmuş, milli değerlerine sahip çıkan, bilim ve medeniyet tarihimizde öne çıkan, sosyal bilimcileri, düşünürleri tanımalarını sağlayan, sosyal ve kültürel eğitimlere önem veren bir eğitim sistemi uygulanmaktadır.</a:t>
            </a:r>
            <a:endParaRPr lang="tr-TR" dirty="0">
              <a:solidFill>
                <a:schemeClr val="tx1"/>
              </a:solidFill>
              <a:effectLst/>
            </a:endParaRPr>
          </a:p>
          <a:p>
            <a:pPr marL="0" indent="0">
              <a:buNone/>
            </a:pPr>
            <a:endParaRPr lang="tr-TR" dirty="0"/>
          </a:p>
        </p:txBody>
      </p:sp>
    </p:spTree>
    <p:extLst>
      <p:ext uri="{BB962C8B-B14F-4D97-AF65-F5344CB8AC3E}">
        <p14:creationId xmlns:p14="http://schemas.microsoft.com/office/powerpoint/2010/main" val="267386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Öğrencilerimizin vakitlerini daha iyi değerlendirmelerini sağlamak için kitap okuma halkalarını oluşturduk.</a:t>
            </a:r>
          </a:p>
        </p:txBody>
      </p:sp>
      <p:pic>
        <p:nvPicPr>
          <p:cNvPr id="5" name="4 İçerik Yer Tutucusu" descr="kitap okuma halkaları.jpg"/>
          <p:cNvPicPr>
            <a:picLocks noGrp="1" noChangeAspect="1"/>
          </p:cNvPicPr>
          <p:nvPr>
            <p:ph idx="1"/>
          </p:nvPr>
        </p:nvPicPr>
        <p:blipFill>
          <a:blip r:embed="rId2" cstate="print"/>
          <a:stretch>
            <a:fillRect/>
          </a:stretch>
        </p:blipFill>
        <p:spPr>
          <a:xfrm>
            <a:off x="1992313" y="2490788"/>
            <a:ext cx="5167312"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a:t> </a:t>
            </a:r>
            <a:r>
              <a:rPr lang="tr-TR" sz="2400" dirty="0">
                <a:latin typeface="+mn-lt"/>
              </a:rPr>
              <a:t>Öğrencilerimizin katkılarıyla okul dergi çalışmalarımız devam etmektedir.</a:t>
            </a:r>
            <a:endParaRPr lang="tr-TR" dirty="0">
              <a:latin typeface="+mn-lt"/>
            </a:endParaRPr>
          </a:p>
        </p:txBody>
      </p:sp>
      <p:pic>
        <p:nvPicPr>
          <p:cNvPr id="11266" name="Picture 2"/>
          <p:cNvPicPr>
            <a:picLocks noGrp="1" noChangeAspect="1" noChangeArrowheads="1"/>
          </p:cNvPicPr>
          <p:nvPr>
            <p:ph idx="1"/>
          </p:nvPr>
        </p:nvPicPr>
        <p:blipFill>
          <a:blip r:embed="rId2" cstate="print"/>
          <a:stretch>
            <a:fillRect/>
          </a:stretch>
        </p:blipFill>
        <p:spPr bwMode="auto">
          <a:xfrm>
            <a:off x="1514401" y="2490788"/>
            <a:ext cx="6123135"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diamond(in)">
                                      <p:cBhvr>
                                        <p:cTn id="11" dur="2000"/>
                                        <p:tgtEl>
                                          <p:spTgt spid="11266"/>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wheel(4)">
                                      <p:cBhvr>
                                        <p:cTn id="15"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Örnek şahsiyetler buluşması projemiz ile öğrencilerimize birinci ağızdan bilgi aktarımları yapıyoruz.</a:t>
            </a:r>
          </a:p>
        </p:txBody>
      </p:sp>
      <p:pic>
        <p:nvPicPr>
          <p:cNvPr id="5" name="4 İçerik Yer Tutucusu" descr="örnek şahsiyetler.jpg"/>
          <p:cNvPicPr>
            <a:picLocks noGrp="1" noChangeAspect="1"/>
          </p:cNvPicPr>
          <p:nvPr>
            <p:ph idx="1"/>
          </p:nvPr>
        </p:nvPicPr>
        <p:blipFill>
          <a:blip r:embed="rId2" cstate="print"/>
          <a:stretch>
            <a:fillRect/>
          </a:stretch>
        </p:blipFill>
        <p:spPr>
          <a:xfrm>
            <a:off x="2279386" y="2490788"/>
            <a:ext cx="4593166"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Satranç Kulübümüz öğrencilerin gelişimleri için hizmet vermeye devam etmektedir.</a:t>
            </a:r>
          </a:p>
        </p:txBody>
      </p:sp>
      <p:pic>
        <p:nvPicPr>
          <p:cNvPr id="28674" name="Picture 2"/>
          <p:cNvPicPr>
            <a:picLocks noGrp="1" noChangeAspect="1" noChangeArrowheads="1"/>
          </p:cNvPicPr>
          <p:nvPr>
            <p:ph idx="1"/>
          </p:nvPr>
        </p:nvPicPr>
        <p:blipFill>
          <a:blip r:embed="rId2" cstate="print"/>
          <a:stretch>
            <a:fillRect/>
          </a:stretch>
        </p:blipFill>
        <p:spPr bwMode="auto">
          <a:xfrm>
            <a:off x="1507038" y="2490788"/>
            <a:ext cx="6137861"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diamond(in)">
                                      <p:cBhvr>
                                        <p:cTn id="11" dur="2000"/>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1" nodeType="clickEffect">
                                  <p:stCondLst>
                                    <p:cond delay="0"/>
                                  </p:stCondLst>
                                  <p:childTnLst>
                                    <p:animScale>
                                      <p:cBhvr>
                                        <p:cTn id="1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Meslek tanıtım çalışmalarımız her yıl düzenli olarak devam etmektedir.</a:t>
            </a:r>
          </a:p>
        </p:txBody>
      </p:sp>
      <p:pic>
        <p:nvPicPr>
          <p:cNvPr id="40962" name="Picture 2" descr="C:\Users\BEYAZ\Desktop\veli toplantısı\toplum sağlık.jpg"/>
          <p:cNvPicPr>
            <a:picLocks noChangeAspect="1" noChangeArrowheads="1"/>
          </p:cNvPicPr>
          <p:nvPr/>
        </p:nvPicPr>
        <p:blipFill>
          <a:blip r:embed="rId2" cstate="print"/>
          <a:srcRect/>
          <a:stretch>
            <a:fillRect/>
          </a:stretch>
        </p:blipFill>
        <p:spPr bwMode="auto">
          <a:xfrm>
            <a:off x="1907704" y="2420888"/>
            <a:ext cx="5112568" cy="383442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Mevlidi Nebi Programımız her yıl düzenli bir şekilde uygulanmaktadır.</a:t>
            </a:r>
          </a:p>
        </p:txBody>
      </p:sp>
      <p:pic>
        <p:nvPicPr>
          <p:cNvPr id="22530" name="Picture 2" descr="C:\Users\BEYAZ\Desktop\veli toplantısı\mevlid 1.jpg"/>
          <p:cNvPicPr>
            <a:picLocks noChangeAspect="1" noChangeArrowheads="1"/>
          </p:cNvPicPr>
          <p:nvPr/>
        </p:nvPicPr>
        <p:blipFill>
          <a:blip r:embed="rId2" cstate="print"/>
          <a:srcRect/>
          <a:stretch>
            <a:fillRect/>
          </a:stretch>
        </p:blipFill>
        <p:spPr bwMode="auto">
          <a:xfrm>
            <a:off x="1751686" y="2558286"/>
            <a:ext cx="5640627" cy="3384377"/>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Öğrencilerimizle Sabah Namazı Buluşmalarımız devam etmektedir.</a:t>
            </a:r>
          </a:p>
        </p:txBody>
      </p:sp>
      <p:pic>
        <p:nvPicPr>
          <p:cNvPr id="30722" name="Picture 2" descr="C:\Users\BEYAZ\Desktop\veli toplantısı\SABAH NAMAZI 1.jpg"/>
          <p:cNvPicPr>
            <a:picLocks noChangeAspect="1" noChangeArrowheads="1"/>
          </p:cNvPicPr>
          <p:nvPr/>
        </p:nvPicPr>
        <p:blipFill>
          <a:blip r:embed="rId2" cstate="print"/>
          <a:srcRect/>
          <a:stretch>
            <a:fillRect/>
          </a:stretch>
        </p:blipFill>
        <p:spPr bwMode="auto">
          <a:xfrm>
            <a:off x="1871699" y="2492896"/>
            <a:ext cx="5400601" cy="36004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Dilek kutusu projemizle öğrencilerimiz fikirlerini ve düşüncelerini gizlilik adı altında bizlere ulaştırabilirler.</a:t>
            </a:r>
          </a:p>
        </p:txBody>
      </p:sp>
      <p:pic>
        <p:nvPicPr>
          <p:cNvPr id="11266" name="Picture 2" descr="C:\Users\BEYAZ\Desktop\veli toplantısı\dilek kutusu.jpg"/>
          <p:cNvPicPr>
            <a:picLocks noChangeAspect="1" noChangeArrowheads="1"/>
          </p:cNvPicPr>
          <p:nvPr/>
        </p:nvPicPr>
        <p:blipFill>
          <a:blip r:embed="rId2" cstate="print"/>
          <a:srcRect/>
          <a:stretch>
            <a:fillRect/>
          </a:stretch>
        </p:blipFill>
        <p:spPr bwMode="auto">
          <a:xfrm>
            <a:off x="1763688" y="2492896"/>
            <a:ext cx="5829608" cy="3298029"/>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Yazarlarla Buluşma etkinliğimizde önemli şahsiyetleri öğrencilerimizle buluşturduk.(M. Fatih Andı)</a:t>
            </a:r>
          </a:p>
        </p:txBody>
      </p:sp>
      <p:pic>
        <p:nvPicPr>
          <p:cNvPr id="13314" name="Picture 2" descr="C:\Users\BEYAZ\Desktop\veli toplantısı\fatih andı.jpg"/>
          <p:cNvPicPr>
            <a:picLocks noChangeAspect="1" noChangeArrowheads="1"/>
          </p:cNvPicPr>
          <p:nvPr/>
        </p:nvPicPr>
        <p:blipFill>
          <a:blip r:embed="rId2" cstate="print"/>
          <a:srcRect/>
          <a:stretch>
            <a:fillRect/>
          </a:stretch>
        </p:blipFill>
        <p:spPr bwMode="auto">
          <a:xfrm>
            <a:off x="1691680" y="2606352"/>
            <a:ext cx="5975254" cy="3359025"/>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4290B9E-0400-4EAC-A56B-0103DFF9F30B}"/>
              </a:ext>
            </a:extLst>
          </p:cNvPr>
          <p:cNvSpPr>
            <a:spLocks noGrp="1"/>
          </p:cNvSpPr>
          <p:nvPr>
            <p:ph type="title"/>
          </p:nvPr>
        </p:nvSpPr>
        <p:spPr/>
        <p:txBody>
          <a:bodyPr/>
          <a:lstStyle/>
          <a:p>
            <a:r>
              <a:rPr lang="tr-TR" dirty="0"/>
              <a:t>YARIŞMALARIMIZ VE ÖDÜLLERİMİZ</a:t>
            </a:r>
          </a:p>
        </p:txBody>
      </p:sp>
    </p:spTree>
    <p:extLst>
      <p:ext uri="{BB962C8B-B14F-4D97-AF65-F5344CB8AC3E}">
        <p14:creationId xmlns:p14="http://schemas.microsoft.com/office/powerpoint/2010/main" val="287871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4D85E-87B0-47F0-90B6-43F59F6D2B63}"/>
              </a:ext>
            </a:extLst>
          </p:cNvPr>
          <p:cNvSpPr>
            <a:spLocks noGrp="1"/>
          </p:cNvSpPr>
          <p:nvPr>
            <p:ph type="title"/>
          </p:nvPr>
        </p:nvSpPr>
        <p:spPr/>
        <p:txBody>
          <a:bodyPr/>
          <a:lstStyle/>
          <a:p>
            <a:r>
              <a:rPr lang="tr-TR" dirty="0"/>
              <a:t>Neden İmam Hatip</a:t>
            </a:r>
          </a:p>
        </p:txBody>
      </p:sp>
      <p:sp>
        <p:nvSpPr>
          <p:cNvPr id="3" name="İçerik Yer Tutucusu 2">
            <a:extLst>
              <a:ext uri="{FF2B5EF4-FFF2-40B4-BE49-F238E27FC236}">
                <a16:creationId xmlns:a16="http://schemas.microsoft.com/office/drawing/2014/main" id="{3F336233-E0E4-4EFE-ACE3-3493A79B4EDC}"/>
              </a:ext>
            </a:extLst>
          </p:cNvPr>
          <p:cNvSpPr>
            <a:spLocks noGrp="1"/>
          </p:cNvSpPr>
          <p:nvPr>
            <p:ph idx="1"/>
          </p:nvPr>
        </p:nvSpPr>
        <p:spPr/>
        <p:txBody>
          <a:bodyPr/>
          <a:lstStyle/>
          <a:p>
            <a:r>
              <a:rPr lang="tr-TR" dirty="0"/>
              <a:t>AKADEMİK EĞİTİM</a:t>
            </a:r>
          </a:p>
          <a:p>
            <a:r>
              <a:rPr lang="tr-TR" dirty="0"/>
              <a:t>TEMEL DİNİ VE AHLAKİ EĞİTİMLER</a:t>
            </a:r>
          </a:p>
          <a:p>
            <a:r>
              <a:rPr lang="tr-TR" dirty="0"/>
              <a:t>YABANCI DİL EĞİTİMİ</a:t>
            </a:r>
          </a:p>
          <a:p>
            <a:r>
              <a:rPr lang="tr-TR" dirty="0"/>
              <a:t>SOSYAL KÜLTÜREL ETKİNLİKLER</a:t>
            </a:r>
          </a:p>
          <a:p>
            <a:r>
              <a:rPr lang="tr-TR" dirty="0"/>
              <a:t>LABORATUVAR ORTAMINDA FEN DERSLERİ</a:t>
            </a:r>
          </a:p>
          <a:p>
            <a:r>
              <a:rPr lang="tr-TR" dirty="0"/>
              <a:t>DEĞERLER EĞİTİMİ</a:t>
            </a:r>
          </a:p>
        </p:txBody>
      </p:sp>
    </p:spTree>
    <p:extLst>
      <p:ext uri="{BB962C8B-B14F-4D97-AF65-F5344CB8AC3E}">
        <p14:creationId xmlns:p14="http://schemas.microsoft.com/office/powerpoint/2010/main" val="1463682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Okulumuzda düzenli olarak bilgi yarışmaları yapılmaktadır.</a:t>
            </a:r>
          </a:p>
        </p:txBody>
      </p:sp>
      <p:pic>
        <p:nvPicPr>
          <p:cNvPr id="4" name="3 İçerik Yer Tutucusu" descr="dost kitaplar.jpg"/>
          <p:cNvPicPr>
            <a:picLocks noGrp="1" noChangeAspect="1"/>
          </p:cNvPicPr>
          <p:nvPr>
            <p:ph idx="1"/>
          </p:nvPr>
        </p:nvPicPr>
        <p:blipFill>
          <a:blip r:embed="rId2" cstate="print"/>
          <a:stretch>
            <a:fillRect/>
          </a:stretch>
        </p:blipFill>
        <p:spPr>
          <a:xfrm>
            <a:off x="1513858" y="2490788"/>
            <a:ext cx="6124222"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a:latin typeface="+mn-lt"/>
              </a:rPr>
              <a:t>Genç Hatipler Minberde Yarışmasına katılımlarımız düzenli bir şekilde devam etmektedir.</a:t>
            </a:r>
          </a:p>
        </p:txBody>
      </p:sp>
      <p:pic>
        <p:nvPicPr>
          <p:cNvPr id="16386" name="Picture 2" descr="C:\Users\BEYAZ\Desktop\veli toplantısı\hutbe yarışması.jpg"/>
          <p:cNvPicPr>
            <a:picLocks noChangeAspect="1" noChangeArrowheads="1"/>
          </p:cNvPicPr>
          <p:nvPr/>
        </p:nvPicPr>
        <p:blipFill>
          <a:blip r:embed="rId2" cstate="print"/>
          <a:srcRect/>
          <a:stretch>
            <a:fillRect/>
          </a:stretch>
        </p:blipFill>
        <p:spPr bwMode="auto">
          <a:xfrm>
            <a:off x="2046941" y="2780928"/>
            <a:ext cx="5928659" cy="3444997"/>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latin typeface="+mn-lt"/>
              </a:rPr>
              <a:t>Sınıflar arası </a:t>
            </a:r>
            <a:br>
              <a:rPr lang="tr-TR" sz="2400" dirty="0">
                <a:latin typeface="+mn-lt"/>
              </a:rPr>
            </a:br>
            <a:r>
              <a:rPr lang="tr-TR" sz="2400" dirty="0">
                <a:latin typeface="+mn-lt"/>
              </a:rPr>
              <a:t>voleybol turnuvamız gelenek haline gelmiş bulunmaktadır.</a:t>
            </a:r>
          </a:p>
        </p:txBody>
      </p:sp>
      <p:pic>
        <p:nvPicPr>
          <p:cNvPr id="6146" name="Picture 2"/>
          <p:cNvPicPr>
            <a:picLocks noGrp="1" noChangeAspect="1" noChangeArrowheads="1"/>
          </p:cNvPicPr>
          <p:nvPr>
            <p:ph idx="1"/>
          </p:nvPr>
        </p:nvPicPr>
        <p:blipFill>
          <a:blip r:embed="rId2" cstate="print"/>
          <a:stretch>
            <a:fillRect/>
          </a:stretch>
        </p:blipFill>
        <p:spPr bwMode="auto">
          <a:xfrm>
            <a:off x="1514401" y="2490788"/>
            <a:ext cx="6123135"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amond(in)">
                                      <p:cBhvr>
                                        <p:cTn id="1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a:latin typeface="+mn-lt"/>
              </a:rPr>
              <a:t>Sınıflar arası </a:t>
            </a:r>
            <a:br>
              <a:rPr lang="tr-TR" sz="2400" dirty="0">
                <a:latin typeface="+mn-lt"/>
              </a:rPr>
            </a:br>
            <a:r>
              <a:rPr lang="tr-TR" sz="2400" dirty="0">
                <a:latin typeface="+mn-lt"/>
              </a:rPr>
              <a:t>basketbol turnuvamız gelenek haline gelmiş bulunmaktadır.</a:t>
            </a:r>
          </a:p>
        </p:txBody>
      </p:sp>
      <p:pic>
        <p:nvPicPr>
          <p:cNvPr id="4" name="3 İçerik Yer Tutucusu" descr="basket.jpg"/>
          <p:cNvPicPr>
            <a:picLocks noGrp="1" noChangeAspect="1"/>
          </p:cNvPicPr>
          <p:nvPr>
            <p:ph idx="1"/>
          </p:nvPr>
        </p:nvPicPr>
        <p:blipFill>
          <a:blip r:embed="rId2" cstate="print"/>
          <a:stretch>
            <a:fillRect/>
          </a:stretch>
        </p:blipFill>
        <p:spPr>
          <a:xfrm>
            <a:off x="2279386" y="2490788"/>
            <a:ext cx="4593166"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Düzenli olarak liseler Arası voleybol turnuvasına takım göndermekteyiz.</a:t>
            </a:r>
          </a:p>
        </p:txBody>
      </p:sp>
      <p:pic>
        <p:nvPicPr>
          <p:cNvPr id="6" name="5 İçerik Yer Tutucusu" descr="voleybol.jpg"/>
          <p:cNvPicPr>
            <a:picLocks noGrp="1" noChangeAspect="1"/>
          </p:cNvPicPr>
          <p:nvPr>
            <p:ph idx="1"/>
          </p:nvPr>
        </p:nvPicPr>
        <p:blipFill>
          <a:blip r:embed="rId2" cstate="print"/>
          <a:stretch>
            <a:fillRect/>
          </a:stretch>
        </p:blipFill>
        <p:spPr>
          <a:xfrm>
            <a:off x="2279386" y="2490788"/>
            <a:ext cx="4593166"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latin typeface="+mn-lt"/>
              </a:rPr>
              <a:t>Liseler arası bilgi yarışması ilçe birinciliğimiz bulunmaktadır.</a:t>
            </a:r>
          </a:p>
        </p:txBody>
      </p:sp>
      <p:pic>
        <p:nvPicPr>
          <p:cNvPr id="5122" name="Picture 2" descr="C:\Users\BEYAZ\Desktop\veli toplantısı\BİLGİ YARIŞMASI 1.jpg"/>
          <p:cNvPicPr>
            <a:picLocks noChangeAspect="1" noChangeArrowheads="1"/>
          </p:cNvPicPr>
          <p:nvPr/>
        </p:nvPicPr>
        <p:blipFill>
          <a:blip r:embed="rId2" cstate="print"/>
          <a:srcRect/>
          <a:stretch>
            <a:fillRect/>
          </a:stretch>
        </p:blipFill>
        <p:spPr bwMode="auto">
          <a:xfrm>
            <a:off x="2015716" y="2420888"/>
            <a:ext cx="5112568" cy="361617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1347046"/>
          </a:xfrm>
        </p:spPr>
        <p:txBody>
          <a:bodyPr>
            <a:normAutofit/>
          </a:bodyPr>
          <a:lstStyle/>
          <a:p>
            <a:pPr algn="ctr"/>
            <a:br>
              <a:rPr lang="tr-TR" sz="2400" dirty="0">
                <a:latin typeface="+mn-lt"/>
              </a:rPr>
            </a:br>
            <a:r>
              <a:rPr lang="tr-TR" sz="2400" dirty="0">
                <a:latin typeface="+mn-lt"/>
              </a:rPr>
              <a:t>Değerler Eğitimi başarı belgelerimiz mevcut ve devam etmektedir.</a:t>
            </a:r>
          </a:p>
        </p:txBody>
      </p:sp>
      <p:pic>
        <p:nvPicPr>
          <p:cNvPr id="25602" name="Picture 2"/>
          <p:cNvPicPr>
            <a:picLocks noGrp="1" noChangeAspect="1" noChangeArrowheads="1"/>
          </p:cNvPicPr>
          <p:nvPr>
            <p:ph idx="1"/>
          </p:nvPr>
        </p:nvPicPr>
        <p:blipFill>
          <a:blip r:embed="rId2" cstate="print"/>
          <a:stretch>
            <a:fillRect/>
          </a:stretch>
        </p:blipFill>
        <p:spPr bwMode="auto">
          <a:xfrm>
            <a:off x="2279386" y="2490788"/>
            <a:ext cx="4593166"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diamond(in)">
                                      <p:cBhvr>
                                        <p:cTn id="11"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Genç Bilaller Ezan Yarışması </a:t>
            </a:r>
            <a:br>
              <a:rPr lang="tr-TR" sz="2400" dirty="0">
                <a:latin typeface="+mn-lt"/>
              </a:rPr>
            </a:br>
            <a:r>
              <a:rPr lang="tr-TR" sz="2400" dirty="0">
                <a:latin typeface="+mn-lt"/>
              </a:rPr>
              <a:t>İl Birinciliğimiz bulunmaktadır.</a:t>
            </a:r>
          </a:p>
        </p:txBody>
      </p:sp>
      <p:pic>
        <p:nvPicPr>
          <p:cNvPr id="5" name="4 İçerik Yer Tutucusu" descr="ezan yarışması.jpg"/>
          <p:cNvPicPr>
            <a:picLocks noGrp="1" noChangeAspect="1"/>
          </p:cNvPicPr>
          <p:nvPr>
            <p:ph idx="1"/>
          </p:nvPr>
        </p:nvPicPr>
        <p:blipFill>
          <a:blip r:embed="rId2" cstate="print"/>
          <a:stretch>
            <a:fillRect/>
          </a:stretch>
        </p:blipFill>
        <p:spPr>
          <a:xfrm>
            <a:off x="1992313" y="2490788"/>
            <a:ext cx="5167312"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Kuran’ın Genç Muhafızları Yarışması İl İkinciliğimiz bulunmaktadır.</a:t>
            </a:r>
          </a:p>
        </p:txBody>
      </p:sp>
      <p:pic>
        <p:nvPicPr>
          <p:cNvPr id="5" name="4 İçerik Yer Tutucusu" descr="genç muhafızlar.jpg"/>
          <p:cNvPicPr>
            <a:picLocks noGrp="1" noChangeAspect="1"/>
          </p:cNvPicPr>
          <p:nvPr>
            <p:ph idx="1"/>
          </p:nvPr>
        </p:nvPicPr>
        <p:blipFill>
          <a:blip r:embed="rId2" cstate="print"/>
          <a:stretch>
            <a:fillRect/>
          </a:stretch>
        </p:blipFill>
        <p:spPr>
          <a:xfrm>
            <a:off x="1990697" y="2490788"/>
            <a:ext cx="5170544"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1347046"/>
          </a:xfrm>
        </p:spPr>
        <p:txBody>
          <a:bodyPr>
            <a:normAutofit/>
          </a:bodyPr>
          <a:lstStyle/>
          <a:p>
            <a:pPr algn="ctr"/>
            <a:r>
              <a:rPr lang="tr-TR" sz="2400" dirty="0">
                <a:latin typeface="+mn-lt"/>
              </a:rPr>
              <a:t>Arapça Yarışmasına aktif bir şekilde öğrenci göndermekteyiz.</a:t>
            </a:r>
          </a:p>
        </p:txBody>
      </p:sp>
      <p:pic>
        <p:nvPicPr>
          <p:cNvPr id="25602" name="Picture 2"/>
          <p:cNvPicPr>
            <a:picLocks noGrp="1" noChangeAspect="1" noChangeArrowheads="1"/>
          </p:cNvPicPr>
          <p:nvPr>
            <p:ph idx="1"/>
          </p:nvPr>
        </p:nvPicPr>
        <p:blipFill>
          <a:blip r:embed="rId2" cstate="print"/>
          <a:stretch>
            <a:fillRect/>
          </a:stretch>
        </p:blipFill>
        <p:spPr bwMode="auto">
          <a:xfrm>
            <a:off x="2279386" y="2490788"/>
            <a:ext cx="4593166"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diamond(in)">
                                      <p:cBhvr>
                                        <p:cTn id="11"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Neden İmam Hatip</a:t>
            </a:r>
          </a:p>
        </p:txBody>
      </p:sp>
      <p:sp>
        <p:nvSpPr>
          <p:cNvPr id="3" name="2 İçerik Yer Tutucusu"/>
          <p:cNvSpPr>
            <a:spLocks noGrp="1"/>
          </p:cNvSpPr>
          <p:nvPr>
            <p:ph idx="1"/>
          </p:nvPr>
        </p:nvSpPr>
        <p:spPr/>
        <p:txBody>
          <a:bodyPr/>
          <a:lstStyle/>
          <a:p>
            <a:r>
              <a:rPr lang="tr-TR" dirty="0"/>
              <a:t>Sınıf mevcutlarımız 25’in altındadır.</a:t>
            </a:r>
          </a:p>
          <a:p>
            <a:r>
              <a:rPr lang="tr-TR" dirty="0"/>
              <a:t>Karma eğitim modeli uygulanmamaktadır. </a:t>
            </a:r>
          </a:p>
          <a:p>
            <a:r>
              <a:rPr lang="tr-TR" dirty="0"/>
              <a:t>En az disiplin sorunun yaşandığı lise konumundayız.</a:t>
            </a:r>
          </a:p>
          <a:p>
            <a:r>
              <a:rPr lang="tr-TR" dirty="0"/>
              <a:t>Akademik başarının yanında “iyi bir insan yetiştirme” gayesi içindeyiz.</a:t>
            </a:r>
          </a:p>
          <a:p>
            <a:r>
              <a:rPr lang="tr-TR" dirty="0"/>
              <a:t>Zararlı alışkanlıkların en az olduğu lise konumundayız.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070F967-118D-4E98-A259-FD31E53FEB71}"/>
              </a:ext>
            </a:extLst>
          </p:cNvPr>
          <p:cNvSpPr>
            <a:spLocks noGrp="1"/>
          </p:cNvSpPr>
          <p:nvPr>
            <p:ph type="title"/>
          </p:nvPr>
        </p:nvSpPr>
        <p:spPr/>
        <p:txBody>
          <a:bodyPr/>
          <a:lstStyle/>
          <a:p>
            <a:r>
              <a:rPr lang="tr-TR" dirty="0"/>
              <a:t>GEZİLERİMİZ</a:t>
            </a:r>
          </a:p>
        </p:txBody>
      </p:sp>
    </p:spTree>
    <p:extLst>
      <p:ext uri="{BB962C8B-B14F-4D97-AF65-F5344CB8AC3E}">
        <p14:creationId xmlns:p14="http://schemas.microsoft.com/office/powerpoint/2010/main" val="38094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EYAZ\Desktop\veli toplantısı\kitap fuarı ziyareti.jpg"/>
          <p:cNvPicPr>
            <a:picLocks noChangeAspect="1" noChangeArrowheads="1"/>
          </p:cNvPicPr>
          <p:nvPr/>
        </p:nvPicPr>
        <p:blipFill>
          <a:blip r:embed="rId2" cstate="print"/>
          <a:srcRect/>
          <a:stretch>
            <a:fillRect/>
          </a:stretch>
        </p:blipFill>
        <p:spPr bwMode="auto">
          <a:xfrm>
            <a:off x="2483768" y="2456892"/>
            <a:ext cx="4944549" cy="3708412"/>
          </a:xfrm>
          <a:prstGeom prst="rect">
            <a:avLst/>
          </a:prstGeom>
          <a:noFill/>
        </p:spPr>
      </p:pic>
      <p:sp>
        <p:nvSpPr>
          <p:cNvPr id="3" name="2 Metin kutusu"/>
          <p:cNvSpPr txBox="1"/>
          <p:nvPr/>
        </p:nvSpPr>
        <p:spPr>
          <a:xfrm>
            <a:off x="1043348" y="1340768"/>
            <a:ext cx="6408712" cy="461665"/>
          </a:xfrm>
          <a:prstGeom prst="rect">
            <a:avLst/>
          </a:prstGeom>
          <a:noFill/>
        </p:spPr>
        <p:txBody>
          <a:bodyPr wrap="square" rtlCol="0">
            <a:spAutoFit/>
          </a:bodyPr>
          <a:lstStyle/>
          <a:p>
            <a:pPr algn="ctr"/>
            <a:r>
              <a:rPr lang="tr-TR" sz="2400" dirty="0"/>
              <a:t>Kitap Fuarı Gezimiz</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Batman Müzesi Gezisi</a:t>
            </a:r>
          </a:p>
        </p:txBody>
      </p:sp>
      <p:pic>
        <p:nvPicPr>
          <p:cNvPr id="16386" name="Picture 2"/>
          <p:cNvPicPr>
            <a:picLocks noGrp="1" noChangeAspect="1" noChangeArrowheads="1"/>
          </p:cNvPicPr>
          <p:nvPr>
            <p:ph idx="1"/>
          </p:nvPr>
        </p:nvPicPr>
        <p:blipFill>
          <a:blip r:embed="rId2" cstate="print"/>
          <a:stretch>
            <a:fillRect/>
          </a:stretch>
        </p:blipFill>
        <p:spPr bwMode="auto">
          <a:xfrm>
            <a:off x="2256188" y="2490788"/>
            <a:ext cx="4639562"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diamond(in)">
                                      <p:cBhvr>
                                        <p:cTn id="11"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err="1">
                <a:latin typeface="+mn-lt"/>
              </a:rPr>
              <a:t>Ayn</a:t>
            </a:r>
            <a:r>
              <a:rPr lang="tr-TR" sz="2400" dirty="0">
                <a:latin typeface="+mn-lt"/>
              </a:rPr>
              <a:t> </a:t>
            </a:r>
            <a:r>
              <a:rPr lang="tr-TR" sz="2400" dirty="0" err="1">
                <a:latin typeface="+mn-lt"/>
              </a:rPr>
              <a:t>Gebire</a:t>
            </a:r>
            <a:r>
              <a:rPr lang="tr-TR" sz="2400" dirty="0">
                <a:latin typeface="+mn-lt"/>
              </a:rPr>
              <a:t> Gezimiz</a:t>
            </a:r>
          </a:p>
        </p:txBody>
      </p:sp>
      <p:pic>
        <p:nvPicPr>
          <p:cNvPr id="2050" name="Picture 2" descr="C:\Users\BEYAZ\Desktop\veli toplantısı\AYN GEBİRE 1.jpg"/>
          <p:cNvPicPr>
            <a:picLocks noChangeAspect="1" noChangeArrowheads="1"/>
          </p:cNvPicPr>
          <p:nvPr/>
        </p:nvPicPr>
        <p:blipFill>
          <a:blip r:embed="rId2" cstate="print"/>
          <a:srcRect/>
          <a:stretch>
            <a:fillRect/>
          </a:stretch>
        </p:blipFill>
        <p:spPr bwMode="auto">
          <a:xfrm>
            <a:off x="2195736" y="2492895"/>
            <a:ext cx="4968552" cy="37264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Malabadi Gezimiz</a:t>
            </a:r>
          </a:p>
        </p:txBody>
      </p:sp>
      <p:pic>
        <p:nvPicPr>
          <p:cNvPr id="23554" name="Picture 2"/>
          <p:cNvPicPr>
            <a:picLocks noGrp="1" noChangeAspect="1" noChangeArrowheads="1"/>
          </p:cNvPicPr>
          <p:nvPr>
            <p:ph idx="1"/>
          </p:nvPr>
        </p:nvPicPr>
        <p:blipFill>
          <a:blip r:embed="rId2" cstate="print"/>
          <a:stretch>
            <a:fillRect/>
          </a:stretch>
        </p:blipFill>
        <p:spPr bwMode="auto">
          <a:xfrm>
            <a:off x="2279386" y="2490788"/>
            <a:ext cx="4593166" cy="3444875"/>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latin typeface="+mn-lt"/>
              </a:rPr>
              <a:t>Siirt Üniversitesi Gezimiz</a:t>
            </a:r>
          </a:p>
        </p:txBody>
      </p:sp>
      <p:pic>
        <p:nvPicPr>
          <p:cNvPr id="34818" name="Picture 2" descr="C:\Users\BEYAZ\Desktop\veli toplantısı\SİİRT ÜNİV.jpg"/>
          <p:cNvPicPr>
            <a:picLocks noChangeAspect="1" noChangeArrowheads="1"/>
          </p:cNvPicPr>
          <p:nvPr/>
        </p:nvPicPr>
        <p:blipFill>
          <a:blip r:embed="rId2" cstate="print"/>
          <a:srcRect/>
          <a:stretch>
            <a:fillRect/>
          </a:stretch>
        </p:blipFill>
        <p:spPr bwMode="auto">
          <a:xfrm>
            <a:off x="1979712" y="2486280"/>
            <a:ext cx="5112568" cy="3672407"/>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Şanlıurfa Gezimiz</a:t>
            </a:r>
          </a:p>
        </p:txBody>
      </p:sp>
      <p:pic>
        <p:nvPicPr>
          <p:cNvPr id="79874" name="Picture 2" descr="GÃ¶rÃ¼ntÃ¼nÃ¼n olasÄ± iÃ§eriÄi: bir veya daha fazla kiÅi, ayakta duran insanlar, kalabalÄ±k ve aÃ§Ä±k hava"/>
          <p:cNvPicPr>
            <a:picLocks noGrp="1" noChangeAspect="1" noChangeArrowheads="1"/>
          </p:cNvPicPr>
          <p:nvPr>
            <p:ph idx="1"/>
          </p:nvPr>
        </p:nvPicPr>
        <p:blipFill>
          <a:blip r:embed="rId2" cstate="print"/>
          <a:stretch>
            <a:fillRect/>
          </a:stretch>
        </p:blipFill>
        <p:spPr bwMode="auto">
          <a:xfrm>
            <a:off x="1992313" y="2490788"/>
            <a:ext cx="5167312" cy="344487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45F3F3C-2B1F-4F65-9B96-6CE001614C31}"/>
              </a:ext>
            </a:extLst>
          </p:cNvPr>
          <p:cNvSpPr>
            <a:spLocks noGrp="1"/>
          </p:cNvSpPr>
          <p:nvPr>
            <p:ph type="title"/>
          </p:nvPr>
        </p:nvSpPr>
        <p:spPr/>
        <p:txBody>
          <a:bodyPr/>
          <a:lstStyle/>
          <a:p>
            <a:r>
              <a:rPr lang="tr-TR" dirty="0"/>
              <a:t>TÜBİTAK ÇALIŞMALARIMIZ</a:t>
            </a:r>
          </a:p>
        </p:txBody>
      </p:sp>
    </p:spTree>
    <p:extLst>
      <p:ext uri="{BB962C8B-B14F-4D97-AF65-F5344CB8AC3E}">
        <p14:creationId xmlns:p14="http://schemas.microsoft.com/office/powerpoint/2010/main" val="357624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err="1">
                <a:latin typeface="+mn-lt"/>
              </a:rPr>
              <a:t>Tübitak</a:t>
            </a:r>
            <a:r>
              <a:rPr lang="tr-TR" sz="2400" dirty="0">
                <a:latin typeface="+mn-lt"/>
              </a:rPr>
              <a:t> proje çalışmalarımız her yıl devam etmektedir.</a:t>
            </a:r>
          </a:p>
        </p:txBody>
      </p:sp>
      <p:pic>
        <p:nvPicPr>
          <p:cNvPr id="8" name="7 İçerik Yer Tutucusu" descr="tübitak.jpg"/>
          <p:cNvPicPr>
            <a:picLocks noGrp="1" noChangeAspect="1"/>
          </p:cNvPicPr>
          <p:nvPr>
            <p:ph idx="1"/>
          </p:nvPr>
        </p:nvPicPr>
        <p:blipFill>
          <a:blip r:embed="rId2" cstate="print"/>
          <a:stretch>
            <a:fillRect/>
          </a:stretch>
        </p:blipFill>
        <p:spPr>
          <a:xfrm>
            <a:off x="1513858" y="2490788"/>
            <a:ext cx="6124222" cy="3444875"/>
          </a:xfr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dirty="0">
                <a:latin typeface="+mn-lt"/>
              </a:rPr>
              <a:t>TÜBİTAK Bilim Fuarımız</a:t>
            </a:r>
          </a:p>
        </p:txBody>
      </p:sp>
      <p:pic>
        <p:nvPicPr>
          <p:cNvPr id="7170" name="Picture 2" descr="C:\Users\BEYAZ\Desktop\veli toplantısı\BİLİM FUARI 1.jpg"/>
          <p:cNvPicPr>
            <a:picLocks noChangeAspect="1" noChangeArrowheads="1"/>
          </p:cNvPicPr>
          <p:nvPr/>
        </p:nvPicPr>
        <p:blipFill>
          <a:blip r:embed="rId2" cstate="print"/>
          <a:srcRect/>
          <a:stretch>
            <a:fillRect/>
          </a:stretch>
        </p:blipFill>
        <p:spPr bwMode="auto">
          <a:xfrm>
            <a:off x="2123728" y="2492896"/>
            <a:ext cx="5256584" cy="3504389"/>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OKULUMUZ</a:t>
            </a:r>
          </a:p>
        </p:txBody>
      </p:sp>
      <p:pic>
        <p:nvPicPr>
          <p:cNvPr id="1026" name="Picture 2" descr="C:\Users\BEYAZ\Documents\2018 2019\MEVLİD PROGRAMI\okul foto.jpg"/>
          <p:cNvPicPr>
            <a:picLocks noGrp="1" noChangeAspect="1" noChangeArrowheads="1"/>
          </p:cNvPicPr>
          <p:nvPr>
            <p:ph idx="1"/>
          </p:nvPr>
        </p:nvPicPr>
        <p:blipFill>
          <a:blip r:embed="rId2" cstate="print"/>
          <a:stretch>
            <a:fillRect/>
          </a:stretch>
        </p:blipFill>
        <p:spPr bwMode="auto">
          <a:xfrm>
            <a:off x="2267744" y="2564904"/>
            <a:ext cx="5028918" cy="34448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amond(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DBD03BA-BCBB-6CC3-0E4E-9A5DD3034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714" y="0"/>
            <a:ext cx="4898571" cy="6858000"/>
          </a:xfrm>
          <a:prstGeom prst="rect">
            <a:avLst/>
          </a:prstGeom>
        </p:spPr>
      </p:pic>
    </p:spTree>
    <p:extLst>
      <p:ext uri="{BB962C8B-B14F-4D97-AF65-F5344CB8AC3E}">
        <p14:creationId xmlns:p14="http://schemas.microsoft.com/office/powerpoint/2010/main" val="104686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Ã¶rÃ¼ntÃ¼nÃ¼n olasÄ± iÃ§eriÄi: yazÄ±"/>
          <p:cNvPicPr>
            <a:picLocks noChangeAspect="1" noChangeArrowheads="1"/>
          </p:cNvPicPr>
          <p:nvPr/>
        </p:nvPicPr>
        <p:blipFill>
          <a:blip r:embed="rId2" cstate="print"/>
          <a:srcRect/>
          <a:stretch>
            <a:fillRect/>
          </a:stretch>
        </p:blipFill>
        <p:spPr bwMode="auto">
          <a:xfrm>
            <a:off x="2384082" y="260648"/>
            <a:ext cx="4375836" cy="626469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09CCEF-5E7F-4A63-B965-88D661CFC5D8}"/>
              </a:ext>
            </a:extLst>
          </p:cNvPr>
          <p:cNvSpPr>
            <a:spLocks noGrp="1"/>
          </p:cNvSpPr>
          <p:nvPr>
            <p:ph type="title"/>
          </p:nvPr>
        </p:nvSpPr>
        <p:spPr/>
        <p:txBody>
          <a:bodyPr/>
          <a:lstStyle/>
          <a:p>
            <a:r>
              <a:rPr lang="tr-TR" dirty="0"/>
              <a:t>Bize Ulaşın…</a:t>
            </a:r>
          </a:p>
        </p:txBody>
      </p:sp>
      <p:sp>
        <p:nvSpPr>
          <p:cNvPr id="3" name="İçerik Yer Tutucusu 2">
            <a:extLst>
              <a:ext uri="{FF2B5EF4-FFF2-40B4-BE49-F238E27FC236}">
                <a16:creationId xmlns:a16="http://schemas.microsoft.com/office/drawing/2014/main" id="{CBA88C73-2E17-4B47-B211-E39D31AC4835}"/>
              </a:ext>
            </a:extLst>
          </p:cNvPr>
          <p:cNvSpPr>
            <a:spLocks noGrp="1"/>
          </p:cNvSpPr>
          <p:nvPr>
            <p:ph idx="1"/>
          </p:nvPr>
        </p:nvSpPr>
        <p:spPr>
          <a:xfrm>
            <a:off x="1176864" y="2490135"/>
            <a:ext cx="7067543" cy="3444997"/>
          </a:xfrm>
        </p:spPr>
        <p:txBody>
          <a:bodyPr/>
          <a:lstStyle/>
          <a:p>
            <a:pPr marL="0" indent="0">
              <a:buNone/>
            </a:pPr>
            <a:r>
              <a:rPr lang="tr-TR" dirty="0"/>
              <a:t>Web site: </a:t>
            </a:r>
            <a:r>
              <a:rPr lang="tr-TR" dirty="0">
                <a:hlinkClick r:id="rId2"/>
              </a:rPr>
              <a:t>https://kozlukimamhatip.meb.k12.tr/</a:t>
            </a:r>
            <a:endParaRPr lang="tr-TR" dirty="0"/>
          </a:p>
          <a:p>
            <a:pPr marL="0" indent="0">
              <a:buNone/>
            </a:pPr>
            <a:r>
              <a:rPr lang="tr-TR" dirty="0" err="1"/>
              <a:t>Twitter</a:t>
            </a:r>
            <a:r>
              <a:rPr lang="tr-TR" dirty="0"/>
              <a:t>: </a:t>
            </a:r>
            <a:r>
              <a:rPr lang="tr-TR" dirty="0">
                <a:hlinkClick r:id="rId3"/>
              </a:rPr>
              <a:t>https://twitter.com/KozlukAihl</a:t>
            </a:r>
            <a:endParaRPr lang="tr-TR" dirty="0"/>
          </a:p>
          <a:p>
            <a:pPr marL="0" indent="0">
              <a:buNone/>
            </a:pPr>
            <a:r>
              <a:rPr lang="tr-TR" dirty="0" err="1"/>
              <a:t>İnstagram</a:t>
            </a:r>
            <a:r>
              <a:rPr lang="tr-TR" dirty="0"/>
              <a:t>: </a:t>
            </a:r>
            <a:r>
              <a:rPr lang="tr-TR" dirty="0">
                <a:hlinkClick r:id="rId4"/>
              </a:rPr>
              <a:t>https://www.instagram.com/kozlukanadoluihl</a:t>
            </a:r>
            <a:endParaRPr lang="tr-TR" dirty="0"/>
          </a:p>
          <a:p>
            <a:pPr marL="0" indent="0">
              <a:buNone/>
            </a:pPr>
            <a:r>
              <a:rPr lang="tr-TR" dirty="0"/>
              <a:t>Facebook: Kozluk Anadolu İmam Hatip Lisesi</a:t>
            </a:r>
          </a:p>
          <a:p>
            <a:pPr marL="0" indent="0">
              <a:buNone/>
            </a:pPr>
            <a:r>
              <a:rPr lang="tr-TR" dirty="0"/>
              <a:t>Numara: </a:t>
            </a:r>
            <a:r>
              <a:rPr lang="tr-TR" b="0" i="0" dirty="0">
                <a:solidFill>
                  <a:srgbClr val="191919"/>
                </a:solidFill>
                <a:effectLst/>
              </a:rPr>
              <a:t>(0488) 411 2639</a:t>
            </a:r>
            <a:endParaRPr lang="tr-TR" dirty="0"/>
          </a:p>
        </p:txBody>
      </p:sp>
    </p:spTree>
    <p:extLst>
      <p:ext uri="{BB962C8B-B14F-4D97-AF65-F5344CB8AC3E}">
        <p14:creationId xmlns:p14="http://schemas.microsoft.com/office/powerpoint/2010/main" val="330544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Okulumuz Hakkında</a:t>
            </a:r>
          </a:p>
        </p:txBody>
      </p:sp>
      <p:sp>
        <p:nvSpPr>
          <p:cNvPr id="4" name="İçerik Yer Tutucusu 3">
            <a:extLst>
              <a:ext uri="{FF2B5EF4-FFF2-40B4-BE49-F238E27FC236}">
                <a16:creationId xmlns:a16="http://schemas.microsoft.com/office/drawing/2014/main" id="{B63DE51E-2102-44C5-8D86-8EF7AACF2E02}"/>
              </a:ext>
            </a:extLst>
          </p:cNvPr>
          <p:cNvSpPr>
            <a:spLocks noGrp="1"/>
          </p:cNvSpPr>
          <p:nvPr>
            <p:ph idx="1"/>
          </p:nvPr>
        </p:nvSpPr>
        <p:spPr/>
        <p:txBody>
          <a:bodyPr/>
          <a:lstStyle/>
          <a:p>
            <a:pPr marL="0" indent="0">
              <a:buNone/>
            </a:pPr>
            <a:r>
              <a:rPr lang="tr-TR" b="0" i="0" dirty="0">
                <a:solidFill>
                  <a:srgbClr val="191919"/>
                </a:solidFill>
                <a:effectLst/>
              </a:rPr>
              <a:t>Başlama: 08:00 Bitiş :15:30</a:t>
            </a:r>
          </a:p>
          <a:p>
            <a:pPr marL="0" indent="0">
              <a:buNone/>
            </a:pPr>
            <a:r>
              <a:rPr lang="tr-TR" b="0" i="0" dirty="0">
                <a:solidFill>
                  <a:srgbClr val="191919"/>
                </a:solidFill>
                <a:effectLst/>
              </a:rPr>
              <a:t>Yabancı Dil: İngilizce</a:t>
            </a:r>
          </a:p>
          <a:p>
            <a:pPr marL="0" indent="0">
              <a:buNone/>
            </a:pPr>
            <a:r>
              <a:rPr lang="tr-TR" b="0" i="0" dirty="0">
                <a:solidFill>
                  <a:srgbClr val="191919"/>
                </a:solidFill>
                <a:effectLst/>
              </a:rPr>
              <a:t>Adres: Yukarı Güneşli Mahallesinde Çetin Emeç caddesi</a:t>
            </a:r>
          </a:p>
          <a:p>
            <a:pPr marL="0" indent="0">
              <a:buNone/>
            </a:pPr>
            <a:r>
              <a:rPr lang="tr-TR" dirty="0">
                <a:solidFill>
                  <a:srgbClr val="191919"/>
                </a:solidFill>
              </a:rPr>
              <a:t>Servis: </a:t>
            </a:r>
            <a:r>
              <a:rPr lang="tr-TR" b="0" i="0" dirty="0">
                <a:solidFill>
                  <a:srgbClr val="191919"/>
                </a:solidFill>
                <a:effectLst/>
              </a:rPr>
              <a:t>Köylerde ikamet eden öğrencilerimiz taşımalı eğitim kapsamında okula erişim sağlanmaktadır.</a:t>
            </a:r>
          </a:p>
          <a:p>
            <a:pPr marL="0" indent="0">
              <a:buNone/>
            </a:pPr>
            <a:endParaRPr lang="tr-TR" b="0" i="0" dirty="0">
              <a:solidFill>
                <a:srgbClr val="191919"/>
              </a:solidFill>
              <a:effectLst/>
              <a:latin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2240584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FC01EF-DEA5-415B-BD41-3FFC282CCE00}"/>
              </a:ext>
            </a:extLst>
          </p:cNvPr>
          <p:cNvSpPr>
            <a:spLocks noGrp="1"/>
          </p:cNvSpPr>
          <p:nvPr>
            <p:ph type="title"/>
          </p:nvPr>
        </p:nvSpPr>
        <p:spPr/>
        <p:txBody>
          <a:bodyPr/>
          <a:lstStyle/>
          <a:p>
            <a:r>
              <a:rPr lang="tr-TR" dirty="0"/>
              <a:t>VİZYONUMUZ</a:t>
            </a:r>
          </a:p>
        </p:txBody>
      </p:sp>
      <p:sp>
        <p:nvSpPr>
          <p:cNvPr id="3" name="İçerik Yer Tutucusu 2">
            <a:extLst>
              <a:ext uri="{FF2B5EF4-FFF2-40B4-BE49-F238E27FC236}">
                <a16:creationId xmlns:a16="http://schemas.microsoft.com/office/drawing/2014/main" id="{A33AAF40-6236-435E-AD93-BF72006C37A2}"/>
              </a:ext>
            </a:extLst>
          </p:cNvPr>
          <p:cNvSpPr>
            <a:spLocks noGrp="1"/>
          </p:cNvSpPr>
          <p:nvPr>
            <p:ph idx="1"/>
          </p:nvPr>
        </p:nvSpPr>
        <p:spPr/>
        <p:txBody>
          <a:bodyPr>
            <a:normAutofit/>
          </a:bodyPr>
          <a:lstStyle/>
          <a:p>
            <a:pPr marL="0" indent="0" algn="just">
              <a:buNone/>
            </a:pPr>
            <a:r>
              <a:rPr lang="tr-TR" b="0" i="0" dirty="0">
                <a:solidFill>
                  <a:srgbClr val="191919"/>
                </a:solidFill>
                <a:effectLst/>
              </a:rPr>
              <a:t>Kendisi ve yaşadığı toplum için faydalı, bilgili, kültürlü, başarılı, kendine güvenen, inançlı gençler yetiştirmek; 21. yüzyılda gelişen ihtiyaçlara cevap verecek bireyler olarak onları hayata hazırlamak; insana değere veren, problemlere çözüm üretebilen milli ve manevi değerlerini koruyan ve geliştiren kişilikli bireyler yetiştirmek, üniversitelerimizin tüm fakültelerini en iyi derecelerle kazanabilecek ve eğitimini iyi bir şekilde sürdürebilecek alt yapıya sahip öğrenci mezun etmektir.</a:t>
            </a:r>
            <a:endParaRPr lang="tr-TR" dirty="0"/>
          </a:p>
        </p:txBody>
      </p:sp>
    </p:spTree>
    <p:extLst>
      <p:ext uri="{BB962C8B-B14F-4D97-AF65-F5344CB8AC3E}">
        <p14:creationId xmlns:p14="http://schemas.microsoft.com/office/powerpoint/2010/main" val="419026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2B074F-449E-4BD8-A23C-376AE9D71A6C}"/>
              </a:ext>
            </a:extLst>
          </p:cNvPr>
          <p:cNvSpPr>
            <a:spLocks noGrp="1"/>
          </p:cNvSpPr>
          <p:nvPr>
            <p:ph type="title"/>
          </p:nvPr>
        </p:nvSpPr>
        <p:spPr/>
        <p:txBody>
          <a:bodyPr/>
          <a:lstStyle/>
          <a:p>
            <a:r>
              <a:rPr lang="tr-TR" dirty="0"/>
              <a:t>MİSYONUMUZ</a:t>
            </a:r>
          </a:p>
        </p:txBody>
      </p:sp>
      <p:sp>
        <p:nvSpPr>
          <p:cNvPr id="3" name="İçerik Yer Tutucusu 2">
            <a:extLst>
              <a:ext uri="{FF2B5EF4-FFF2-40B4-BE49-F238E27FC236}">
                <a16:creationId xmlns:a16="http://schemas.microsoft.com/office/drawing/2014/main" id="{5922CB44-E570-4488-97E1-B61975345498}"/>
              </a:ext>
            </a:extLst>
          </p:cNvPr>
          <p:cNvSpPr>
            <a:spLocks noGrp="1"/>
          </p:cNvSpPr>
          <p:nvPr>
            <p:ph idx="1"/>
          </p:nvPr>
        </p:nvSpPr>
        <p:spPr/>
        <p:txBody>
          <a:bodyPr/>
          <a:lstStyle/>
          <a:p>
            <a:pPr marL="0" indent="0" algn="just">
              <a:buNone/>
            </a:pPr>
            <a:r>
              <a:rPr lang="tr-TR" b="0" i="0" dirty="0">
                <a:solidFill>
                  <a:srgbClr val="191919"/>
                </a:solidFill>
                <a:effectLst/>
              </a:rPr>
              <a:t>Manevi değerlerine bağlı, topluma faydalı, düşünen ve düşündüğünü söylemekten çekinmeyen, hitabeti kuvvetli, araştırmayı seven aktif gençler yetiştirmeyi ilke edinmiştir.</a:t>
            </a:r>
            <a:endParaRPr lang="tr-TR" dirty="0"/>
          </a:p>
        </p:txBody>
      </p:sp>
    </p:spTree>
    <p:extLst>
      <p:ext uri="{BB962C8B-B14F-4D97-AF65-F5344CB8AC3E}">
        <p14:creationId xmlns:p14="http://schemas.microsoft.com/office/powerpoint/2010/main" val="187130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9. sınıf derslerimiz</a:t>
            </a:r>
          </a:p>
        </p:txBody>
      </p:sp>
      <p:sp>
        <p:nvSpPr>
          <p:cNvPr id="5" name="4 İçerik Yer Tutucusu"/>
          <p:cNvSpPr>
            <a:spLocks noGrp="1"/>
          </p:cNvSpPr>
          <p:nvPr>
            <p:ph idx="1"/>
          </p:nvPr>
        </p:nvSpPr>
        <p:spPr/>
        <p:txBody>
          <a:bodyPr>
            <a:normAutofit fontScale="70000" lnSpcReduction="20000"/>
          </a:bodyPr>
          <a:lstStyle/>
          <a:p>
            <a:r>
              <a:rPr lang="tr-TR" dirty="0"/>
              <a:t>TÜRK DİLİ VE EDEBİYATI 5 Saat</a:t>
            </a:r>
          </a:p>
          <a:p>
            <a:r>
              <a:rPr lang="tr-TR" dirty="0"/>
              <a:t>TARİH 2 Saat</a:t>
            </a:r>
          </a:p>
          <a:p>
            <a:r>
              <a:rPr lang="tr-TR" dirty="0"/>
              <a:t>COĞRAFYA 2 Saat </a:t>
            </a:r>
          </a:p>
          <a:p>
            <a:r>
              <a:rPr lang="tr-TR" dirty="0"/>
              <a:t>MATEMATİK 6 Saat</a:t>
            </a:r>
          </a:p>
          <a:p>
            <a:r>
              <a:rPr lang="tr-TR" dirty="0"/>
              <a:t>FİZİK 2 Saat</a:t>
            </a:r>
          </a:p>
          <a:p>
            <a:r>
              <a:rPr lang="tr-TR" dirty="0"/>
              <a:t>KİMYA 2 Saat</a:t>
            </a:r>
          </a:p>
          <a:p>
            <a:r>
              <a:rPr lang="tr-TR" dirty="0"/>
              <a:t>BİYOLOJİ 2 Saat</a:t>
            </a:r>
          </a:p>
          <a:p>
            <a:r>
              <a:rPr lang="tr-TR" dirty="0"/>
              <a:t>YABANCI DİL 5 Saat</a:t>
            </a:r>
          </a:p>
          <a:p>
            <a:r>
              <a:rPr lang="tr-TR" dirty="0"/>
              <a:t>BEDEN EĞİTİMİ VE SPOR 2 Saat </a:t>
            </a:r>
          </a:p>
          <a:p>
            <a:r>
              <a:rPr lang="tr-TR" dirty="0"/>
              <a:t>SAĞLIK BİLGİSİ VE TRAFİK KÜLTÜRÜ 1 Saat</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checkerboard(across)">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checkerboard(across)">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checkerboard(across)">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1604</TotalTime>
  <Words>751</Words>
  <Application>Microsoft Office PowerPoint</Application>
  <PresentationFormat>Ekran Gösterisi (4:3)</PresentationFormat>
  <Paragraphs>117</Paragraphs>
  <Slides>52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52</vt:i4>
      </vt:variant>
    </vt:vector>
  </HeadingPairs>
  <TitlesOfParts>
    <vt:vector size="55" baseType="lpstr">
      <vt:lpstr>Arial</vt:lpstr>
      <vt:lpstr>Garamond</vt:lpstr>
      <vt:lpstr>Organik</vt:lpstr>
      <vt:lpstr>PowerPoint Sunusu</vt:lpstr>
      <vt:lpstr>Anadolu İmam Hatip Liselerinde:</vt:lpstr>
      <vt:lpstr>Neden İmam Hatip</vt:lpstr>
      <vt:lpstr>Neden İmam Hatip</vt:lpstr>
      <vt:lpstr>OKULUMUZ</vt:lpstr>
      <vt:lpstr>Okulumuz Hakkında</vt:lpstr>
      <vt:lpstr>VİZYONUMUZ</vt:lpstr>
      <vt:lpstr>MİSYONUMUZ</vt:lpstr>
      <vt:lpstr>9. sınıf derslerimiz</vt:lpstr>
      <vt:lpstr>Sayısal Bölümü Derslerimiz</vt:lpstr>
      <vt:lpstr>Sosyal Bilimler Bölümü Derslerimiz</vt:lpstr>
      <vt:lpstr>Eşit Ağırlık Bölümü Derslerimiz</vt:lpstr>
      <vt:lpstr>Yabancı Dil Bölümü Derslerimiz</vt:lpstr>
      <vt:lpstr>Kaynak Desteği</vt:lpstr>
      <vt:lpstr>Kaynak Desteği</vt:lpstr>
      <vt:lpstr>Deneme sınavlarımızla öğrencilerimizin kendilerini sınamaları sağlanmaktadır.</vt:lpstr>
      <vt:lpstr>Laboratuvar ortamında deneyler yapılarak bilgiler pekiştirilmektedir.</vt:lpstr>
      <vt:lpstr>Okul kütüphanemiz öğrencilerimize en iyi katkıyı sağlamak için kullanıma açıktır.</vt:lpstr>
      <vt:lpstr>Bireyi bir bütün ve sağlıklı yetiştirmek adına tenis ve spor odamız kullanıma açıktır.</vt:lpstr>
      <vt:lpstr>Öğrencilerimizin vakitlerini daha iyi değerlendirmelerini sağlamak için kitap okuma halkalarını oluşturduk.</vt:lpstr>
      <vt:lpstr> Öğrencilerimizin katkılarıyla okul dergi çalışmalarımız devam etmektedir.</vt:lpstr>
      <vt:lpstr>Örnek şahsiyetler buluşması projemiz ile öğrencilerimize birinci ağızdan bilgi aktarımları yapıyoruz.</vt:lpstr>
      <vt:lpstr>Satranç Kulübümüz öğrencilerin gelişimleri için hizmet vermeye devam etmektedir.</vt:lpstr>
      <vt:lpstr>Meslek tanıtım çalışmalarımız her yıl düzenli olarak devam etmektedir.</vt:lpstr>
      <vt:lpstr>Mevlidi Nebi Programımız her yıl düzenli bir şekilde uygulanmaktadır.</vt:lpstr>
      <vt:lpstr>Öğrencilerimizle Sabah Namazı Buluşmalarımız devam etmektedir.</vt:lpstr>
      <vt:lpstr>Dilek kutusu projemizle öğrencilerimiz fikirlerini ve düşüncelerini gizlilik adı altında bizlere ulaştırabilirler.</vt:lpstr>
      <vt:lpstr>Yazarlarla Buluşma etkinliğimizde önemli şahsiyetleri öğrencilerimizle buluşturduk.(M. Fatih Andı)</vt:lpstr>
      <vt:lpstr>YARIŞMALARIMIZ VE ÖDÜLLERİMİZ</vt:lpstr>
      <vt:lpstr>Okulumuzda düzenli olarak bilgi yarışmaları yapılmaktadır.</vt:lpstr>
      <vt:lpstr>Genç Hatipler Minberde Yarışmasına katılımlarımız düzenli bir şekilde devam etmektedir.</vt:lpstr>
      <vt:lpstr>Sınıflar arası  voleybol turnuvamız gelenek haline gelmiş bulunmaktadır.</vt:lpstr>
      <vt:lpstr>Sınıflar arası  basketbol turnuvamız gelenek haline gelmiş bulunmaktadır.</vt:lpstr>
      <vt:lpstr>Düzenli olarak liseler Arası voleybol turnuvasına takım göndermekteyiz.</vt:lpstr>
      <vt:lpstr>Liseler arası bilgi yarışması ilçe birinciliğimiz bulunmaktadır.</vt:lpstr>
      <vt:lpstr> Değerler Eğitimi başarı belgelerimiz mevcut ve devam etmektedir.</vt:lpstr>
      <vt:lpstr>Genç Bilaller Ezan Yarışması  İl Birinciliğimiz bulunmaktadır.</vt:lpstr>
      <vt:lpstr>Kuran’ın Genç Muhafızları Yarışması İl İkinciliğimiz bulunmaktadır.</vt:lpstr>
      <vt:lpstr>Arapça Yarışmasına aktif bir şekilde öğrenci göndermekteyiz.</vt:lpstr>
      <vt:lpstr>GEZİLERİMİZ</vt:lpstr>
      <vt:lpstr>PowerPoint Sunusu</vt:lpstr>
      <vt:lpstr>Batman Müzesi Gezisi</vt:lpstr>
      <vt:lpstr>Ayn Gebire Gezimiz</vt:lpstr>
      <vt:lpstr>Malabadi Gezimiz</vt:lpstr>
      <vt:lpstr>Siirt Üniversitesi Gezimiz</vt:lpstr>
      <vt:lpstr>Şanlıurfa Gezimiz</vt:lpstr>
      <vt:lpstr>TÜBİTAK ÇALIŞMALARIMIZ</vt:lpstr>
      <vt:lpstr>Tübitak proje çalışmalarımız her yıl devam etmektedir.</vt:lpstr>
      <vt:lpstr>TÜBİTAK Bilim Fuarımız</vt:lpstr>
      <vt:lpstr>PowerPoint Sunusu</vt:lpstr>
      <vt:lpstr>PowerPoint Sunusu</vt:lpstr>
      <vt:lpstr>Bize Ulaşın…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BEYAZ</dc:creator>
  <cp:lastModifiedBy>yönetici</cp:lastModifiedBy>
  <cp:revision>71</cp:revision>
  <dcterms:created xsi:type="dcterms:W3CDTF">2018-12-06T06:11:45Z</dcterms:created>
  <dcterms:modified xsi:type="dcterms:W3CDTF">2023-05-25T10:30:50Z</dcterms:modified>
</cp:coreProperties>
</file>